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4" r:id="rId6"/>
    <p:sldId id="269" r:id="rId7"/>
    <p:sldId id="270" r:id="rId8"/>
    <p:sldId id="265" r:id="rId9"/>
    <p:sldId id="266" r:id="rId10"/>
    <p:sldId id="267" r:id="rId11"/>
    <p:sldId id="268" r:id="rId12"/>
    <p:sldId id="260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s Wilberding" initials="RW" lastIdx="1" clrIdx="0">
    <p:extLst>
      <p:ext uri="{19B8F6BF-5375-455C-9EA6-DF929625EA0E}">
        <p15:presenceInfo xmlns:p15="http://schemas.microsoft.com/office/powerpoint/2012/main" userId="S-1-5-21-1486404854-3560816042-2819057618-47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C95F-AEDF-4FE6-9AF9-360F5D4A36DE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564DFE-ADAD-4A3F-81AB-5FDF6E15A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8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4DFE-ADAD-4A3F-81AB-5FDF6E15AF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05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4DFE-ADAD-4A3F-81AB-5FDF6E15AF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2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564DFE-ADAD-4A3F-81AB-5FDF6E15AF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728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73A14-43A8-4AF2-815F-B8131975F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73C29B-D7E0-43B0-94A3-88C9E49D0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62F206-DAB4-4E1A-864E-3A54FD8FB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08CDA-F451-4F3C-BBFC-61D328DC1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FA8936-8E9A-4059-9FA5-D55A60BCF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643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242-AF45-4D23-9E05-1F5777849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55E13E-D82A-418E-83EA-66D025DFB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DB23B4-BD13-4D93-878E-FFC7EC439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6B43B-5684-4BC1-A991-76B8461E0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565047-D074-429A-BEE1-814780191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711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236D7-BBCB-4C29-938F-A08BC9A55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C4543F-C835-4A0C-B8C7-EC2B93381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47260-176C-4029-ABE3-7A549510B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755DE-6371-4D71-9919-7384EEFF5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F5FB-4399-46EB-8A37-99AA6A4F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48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B1C01-95DB-4D1D-9B04-BD05EC96F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8353E-4CE1-40F6-9882-E6FE7F92B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CED90-13A0-4104-BDAD-3AAAD8652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6B859-768E-4383-9FFC-545D9D576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94CD-6574-4D85-BD65-69A8015DA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05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3C6CE-7A10-4A99-A28A-68906B85E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76890-0BE0-4BC5-A7F7-93FBB169FE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01A64-1113-4CCE-917A-4E81E7B11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43D21-04B9-4712-9585-1F74A0AA4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E59E6-17FE-4F83-BA1C-33332136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25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0D481-6D5A-4B25-BB85-60D9CFE07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32B51-5F44-4AF9-9CD5-BE6F8E17FB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170F3-C71D-4279-A1A3-1B9A926EB3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D60561-08FB-41E0-BDBE-74EA454CF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4DB9A1-DBD3-4971-BB7B-8743B04BA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DD051-75CB-4D6F-B4BD-DAE5491C3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3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E27A7-5636-41FE-AF34-59A1CC0AE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1865B4-48CF-4F2C-BF16-93D8EB06DD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AF420-3DA8-48F2-9599-0FA9ED33D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A5F84C-0BAB-4656-A344-A9EE530E75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F56057-75BE-4785-93FB-C8B281ABE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C7F735-9E52-40F6-998E-602962778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3A89CB-1FE1-47C1-AD87-1D14E591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3A04CA-A077-408B-89F1-A49587E92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54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C67B-6709-447A-AD77-97E1CFF87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1DE1B5-A534-405B-963F-AD6466E0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1EE625-7879-4122-B2F9-C318F3390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33724E-FEAF-40B8-87A3-650446BF6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888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CA9043-EC4E-40CB-8998-09CD26226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502E8D-070A-4F04-BE35-ABD48413D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05A67-4C90-45C0-A48F-A936F61A1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93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63081-1F07-4279-B520-29A777DDA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CE707-1297-4B4F-8DB3-9BCCD3D9EB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1AAE51-68F0-456B-862C-9E25EAF64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5431D2-7396-4555-983F-A71C1DF02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CAECE0-5565-48CB-8EFB-070DD1A0C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E82211-DF77-4768-AA88-B83111DD1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9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2210D-1EE8-4085-93B0-32D1468F7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2B70AC-3DE1-4A67-AD3D-0FF71068AE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20F22-6F49-4F1C-AC1C-E7D1B7DE4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4CFFFC-6F00-4ECC-880C-AA579558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8ED74-7C1E-4BB7-849F-05C1A0AFF4A1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FE390E-6EF4-4411-8DFB-41A79A96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5F0E4E-E5A3-4EF9-A483-68FE12DA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02EFB-231C-4BF0-8DEF-A2B3801290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07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1BCED3C-168A-43D1-8CB9-2EF3E1768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3C66C8-0A2A-44DD-9CA9-DAD1E81EB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94915-A2AA-490D-B20C-B85F0058E6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D68ED74-7C1E-4BB7-849F-05C1A0AFF4A1}" type="datetimeFigureOut">
              <a:rPr lang="en-US" smtClean="0"/>
              <a:pPr/>
              <a:t>7/15/2021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7F066D-F0C0-4DE3-94B0-1FFEDCD1B1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80231-824D-4FB6-82C3-53B716318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9D102EFB-231C-4BF0-8DEF-A2B3801290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7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3.bin"/><Relationship Id="rId4" Type="http://schemas.openxmlformats.org/officeDocument/2006/relationships/hyperlink" Target="https://gis.aewinc.com/portal/home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jpg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A100F-4DAD-4227-BC66-EF63479B0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052" y="1122363"/>
            <a:ext cx="10179728" cy="2387600"/>
          </a:xfrm>
        </p:spPr>
        <p:txBody>
          <a:bodyPr>
            <a:normAutofit/>
          </a:bodyPr>
          <a:lstStyle/>
          <a:p>
            <a:r>
              <a:rPr lang="en-US" sz="5800" b="1" dirty="0"/>
              <a:t>Rain Event on June 25, 2021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370681-9E61-4D29-8493-199F94EF8D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July 15, 2021 Town Hall Meeting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B45C8A-A8A8-4440-B8CD-B1F0DE152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9077" y="85908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3A1751F-117E-4C65-B8C6-B7990DA9BC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6300875"/>
              </p:ext>
            </p:extLst>
          </p:nvPr>
        </p:nvGraphicFramePr>
        <p:xfrm>
          <a:off x="5267554" y="4344717"/>
          <a:ext cx="1656891" cy="1656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554" y="4344717"/>
                        <a:ext cx="1656891" cy="16568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34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557A-89C6-46AC-A862-37015D4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Ida Lane Site Visit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2B19-F482-4153-B6A6-8F4C254C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Director </a:t>
            </a:r>
            <a:r>
              <a:rPr lang="en-US" dirty="0" err="1"/>
              <a:t>Kosanke</a:t>
            </a:r>
            <a:r>
              <a:rPr lang="en-US" dirty="0"/>
              <a:t> accompanied FEMA to IDA Lane and observed the process of data collection.</a:t>
            </a:r>
          </a:p>
          <a:p>
            <a:r>
              <a:rPr lang="en-US" dirty="0"/>
              <a:t>FEMA does not go into homes but will ask questions of the resident.</a:t>
            </a:r>
          </a:p>
          <a:p>
            <a:r>
              <a:rPr lang="en-US" dirty="0"/>
              <a:t>The following questions were asked: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Did you have any water in your basement, if so how much?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Any problems with your roof leaking?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you have any bedrooms in the basement?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Do you have flood insurance?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Have you started to clean up the damage?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many people live in your home?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many total bedrooms are in the house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Did water ruin your hot water tank, furnace, washer or dryer?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8EE1CA-2E94-4977-BBE4-A1699F0422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B8EE1CA-2E94-4977-BBE4-A1699F042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6713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557A-89C6-46AC-A862-37015D4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Additional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2B19-F482-4153-B6A6-8F4C254C5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FEMA and members of the Michigan State Police Emergency Management Division visited approximately 20 homes on East and West Ida Lane. The  teams spent over an hour visiting homes.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8EE1CA-2E94-4977-BBE4-A1699F0422B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B8EE1CA-2E94-4977-BBE4-A1699F0422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038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13FC6-D48B-4D06-AB88-EBEE0BD02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Where do we go from here?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98153-A97E-4A0C-B878-13406484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City efforts to engage with emergency aid</a:t>
            </a:r>
          </a:p>
          <a:p>
            <a:r>
              <a:rPr lang="en-US" dirty="0"/>
              <a:t>Review Torrey Road Pump Station data and performance during the June 25 event</a:t>
            </a:r>
          </a:p>
          <a:p>
            <a:r>
              <a:rPr lang="en-US" dirty="0"/>
              <a:t>Continue televising, cleaning, and rehabilitating sewers</a:t>
            </a:r>
          </a:p>
          <a:p>
            <a:r>
              <a:rPr lang="en-US" dirty="0"/>
              <a:t>Continue annual inspections of Torrey Road Pump Station</a:t>
            </a:r>
          </a:p>
          <a:p>
            <a:r>
              <a:rPr lang="en-US" dirty="0"/>
              <a:t>Evaluate catch </a:t>
            </a:r>
            <a:r>
              <a:rPr lang="en-US"/>
              <a:t>basin restrictions</a:t>
            </a:r>
            <a:endParaRPr lang="en-US" dirty="0"/>
          </a:p>
          <a:p>
            <a:r>
              <a:rPr lang="en-US" dirty="0"/>
              <a:t>Work as a regional body to evaluate system reaction during severe rain events</a:t>
            </a:r>
          </a:p>
          <a:p>
            <a:r>
              <a:rPr lang="en-US" dirty="0"/>
              <a:t>Claim Forms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4EC90E3-A867-4BD4-A7D2-252D23A0F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94726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57A3FE-76AC-4A8A-8946-3153B6043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4768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581F5-E832-455D-8EC5-D85326519A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Q &amp; A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35B0560-3965-4956-86BB-BCA1BF3C23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63737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9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EC90E3-A867-4BD4-A7D2-252D23A0F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8925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4B671-E46D-4399-A80F-1936A85A1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30C35-7E57-4550-8EDD-4D63EBD8E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Opening Remarks by the Mayor</a:t>
            </a:r>
          </a:p>
          <a:p>
            <a:r>
              <a:rPr lang="en-US" dirty="0"/>
              <a:t>Sewer System Overview</a:t>
            </a:r>
          </a:p>
          <a:p>
            <a:r>
              <a:rPr lang="en-US" dirty="0"/>
              <a:t>Rainfall Data</a:t>
            </a:r>
          </a:p>
          <a:p>
            <a:r>
              <a:rPr lang="en-US" dirty="0"/>
              <a:t>What Have We Done?</a:t>
            </a:r>
          </a:p>
          <a:p>
            <a:r>
              <a:rPr lang="en-US" dirty="0"/>
              <a:t>FEMA</a:t>
            </a:r>
          </a:p>
          <a:p>
            <a:r>
              <a:rPr lang="en-US" dirty="0"/>
              <a:t>Where Do We Go From Here?</a:t>
            </a:r>
          </a:p>
          <a:p>
            <a:r>
              <a:rPr lang="en-US" dirty="0"/>
              <a:t>Questions and Answers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6AD1A58-C23E-4A4B-A214-84C3A5C5E2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9449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ED317DB-4D4F-40E2-9C51-ED855A4113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0376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C0D47-631A-4D66-A254-8CB564C2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GPW Sewer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35B0A-66E0-4449-A516-72A568853C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Newer communities are designed with separate sewer systems</a:t>
            </a:r>
          </a:p>
          <a:p>
            <a:pPr lvl="1"/>
            <a:r>
              <a:rPr lang="en-US" dirty="0"/>
              <a:t>Convey sanitary and storm water in separate pipe networks</a:t>
            </a:r>
          </a:p>
          <a:p>
            <a:r>
              <a:rPr lang="en-US" dirty="0"/>
              <a:t>Older communities were designed with combined sewer systems</a:t>
            </a:r>
          </a:p>
          <a:p>
            <a:pPr lvl="1"/>
            <a:r>
              <a:rPr lang="en-US" dirty="0"/>
              <a:t>Convey sanitary and storm water in the same pipe network</a:t>
            </a:r>
          </a:p>
          <a:p>
            <a:pPr lvl="1"/>
            <a:r>
              <a:rPr lang="en-US" dirty="0"/>
              <a:t>Storm water flow rates have higher intensities than sanitary flows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sz="2000" dirty="0">
                <a:hlinkClick r:id="rId4"/>
              </a:rPr>
              <a:t>System Overview</a:t>
            </a:r>
            <a:endParaRPr lang="en-US" sz="2000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4B1B874-B229-4F12-9313-57D44DB688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209029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r:id="rId5" imgW="7181902" imgH="7181902" progId="MSPhotoEd.3">
                  <p:embed/>
                </p:oleObj>
              </mc:Choice>
              <mc:Fallback>
                <p:oleObj r:id="rId5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6AD1A58-C23E-4A4B-A214-84C3A5C5E2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4882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880F4-4294-42F1-9145-ABB970505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Rainfall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97616C-1575-4F6D-A22C-DD7DCCC97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Historic rainfall levels were recorded in Grosse Pointe Woods and surrounding areas</a:t>
            </a:r>
          </a:p>
          <a:p>
            <a:r>
              <a:rPr lang="en-US" dirty="0"/>
              <a:t>5.3” of rainfall recorded in 3 hours at Torrey Road Pump Station</a:t>
            </a:r>
          </a:p>
          <a:p>
            <a:pPr lvl="1"/>
            <a:r>
              <a:rPr lang="en-US" dirty="0"/>
              <a:t>Greater than a 1,000 year event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557A3FE-76AC-4A8A-8946-3153B60436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1404039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r:id="rId4" imgW="7181902" imgH="7181902" progId="MSPhotoEd.3">
                  <p:embed/>
                </p:oleObj>
              </mc:Choice>
              <mc:Fallback>
                <p:oleObj r:id="rId4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4B1B874-B229-4F12-9313-57D44DB688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516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A9DB6-3BBD-4D0B-B037-7190D7B2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6" y="0"/>
            <a:ext cx="1059872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63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A9DB6-3BBD-4D0B-B037-7190D7B2C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37" y="0"/>
            <a:ext cx="1059872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98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B05C7-9266-4041-AAE1-8599C2F7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8091-DD77-464C-9BF0-3B9ABAFBE7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Street Sweeping</a:t>
            </a:r>
          </a:p>
          <a:p>
            <a:r>
              <a:rPr lang="en-US" dirty="0"/>
              <a:t>Catch Basin Cleaning</a:t>
            </a:r>
          </a:p>
          <a:p>
            <a:r>
              <a:rPr lang="en-US" dirty="0"/>
              <a:t>Cleaning and Televising Sewers</a:t>
            </a:r>
          </a:p>
          <a:p>
            <a:r>
              <a:rPr lang="en-US" dirty="0"/>
              <a:t>Lining Defective Sewers</a:t>
            </a:r>
          </a:p>
          <a:p>
            <a:r>
              <a:rPr lang="en-US" dirty="0"/>
              <a:t>Catch Basin Reconstruction</a:t>
            </a:r>
          </a:p>
          <a:p>
            <a:r>
              <a:rPr lang="en-US" dirty="0"/>
              <a:t>Sewer Repairs</a:t>
            </a:r>
          </a:p>
          <a:p>
            <a:r>
              <a:rPr lang="en-US" dirty="0"/>
              <a:t>Downspout Disconnection Ordinance</a:t>
            </a:r>
          </a:p>
          <a:p>
            <a:r>
              <a:rPr lang="en-US" dirty="0"/>
              <a:t>Restricting Catch Basin Covers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121FAA-791D-45DC-ACF8-AA6BC0302E4F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3" imgW="7181902" imgH="7181902" progId="MSPhotoEd.3">
                  <p:embed/>
                </p:oleObj>
              </mc:Choice>
              <mc:Fallback>
                <p:oleObj r:id="rId3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3121FAA-791D-45DC-ACF8-AA6BC0302E4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ECDF97D-4040-4CD8-9D91-279556BCB1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49" y="4189055"/>
            <a:ext cx="2582709" cy="2294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9EA3A9-6EEB-4802-8487-65628BA506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649" y="1825624"/>
            <a:ext cx="2582709" cy="223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5186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727644D-7EAA-41E6-A016-C5C793693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26528" y="3513415"/>
            <a:ext cx="3405099" cy="25538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0B05C7-9266-4041-AAE1-8599C2F79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have we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868091-DD77-464C-9BF0-3B9ABAFBE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556013" cy="4351338"/>
          </a:xfrm>
        </p:spPr>
        <p:txBody>
          <a:bodyPr>
            <a:normAutofit/>
          </a:bodyPr>
          <a:lstStyle/>
          <a:p>
            <a:r>
              <a:rPr lang="en-US" dirty="0"/>
              <a:t>Torrey Road Pump Station</a:t>
            </a:r>
          </a:p>
          <a:p>
            <a:pPr lvl="1"/>
            <a:r>
              <a:rPr lang="en-US" dirty="0"/>
              <a:t>Annual Inspections</a:t>
            </a:r>
          </a:p>
          <a:p>
            <a:pPr lvl="1"/>
            <a:r>
              <a:rPr lang="en-US" dirty="0"/>
              <a:t>Rebuilt Pumps</a:t>
            </a:r>
          </a:p>
          <a:p>
            <a:r>
              <a:rPr lang="en-US" dirty="0"/>
              <a:t>Milk River Pump Station and Retention Basin Improvements</a:t>
            </a:r>
          </a:p>
          <a:p>
            <a:r>
              <a:rPr lang="en-US" dirty="0"/>
              <a:t>July 9, 2021 FEMA Visit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3121FAA-791D-45DC-ACF8-AA6BC0302E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50606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2" r:id="rId4" imgW="7181902" imgH="7181902" progId="MSPhotoEd.3">
                  <p:embed/>
                </p:oleObj>
              </mc:Choice>
              <mc:Fallback>
                <p:oleObj r:id="rId4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4EC90E3-A867-4BD4-A7D2-252D23A0FA7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90AC772-A496-453E-8A79-F69729918D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74" y="949608"/>
            <a:ext cx="2571750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FB31D-AC5C-4434-BF98-84EF73D8A83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001" y="3715109"/>
            <a:ext cx="2269211" cy="2777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816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1557A-89C6-46AC-A862-37015D4BE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Meeting with FEMA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2B19-F482-4153-B6A6-8F4C254C5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0182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 July 9</a:t>
            </a:r>
            <a:r>
              <a:rPr lang="en-US" baseline="30000" dirty="0"/>
              <a:t>th</a:t>
            </a:r>
            <a:r>
              <a:rPr lang="en-US" dirty="0"/>
              <a:t>, a meeting was held with FEMA with representatives from all of the Grosse Pointe’s and Harper Woods.</a:t>
            </a:r>
          </a:p>
          <a:p>
            <a:r>
              <a:rPr lang="en-US" dirty="0"/>
              <a:t>FEMA explained the purpose of their visit. Gather data that will be used in the assessment. A </a:t>
            </a:r>
            <a:r>
              <a:rPr lang="en-US" dirty="0" err="1"/>
              <a:t>Nixle</a:t>
            </a:r>
            <a:r>
              <a:rPr lang="en-US" dirty="0"/>
              <a:t> Alert and Eblast was sent out to the community informing the resident’s of FEMA’s visit.</a:t>
            </a:r>
          </a:p>
          <a:p>
            <a:r>
              <a:rPr lang="en-US" dirty="0"/>
              <a:t>FEMA concentrates on the areas that were impacted the most. FEMA does not go to every home.</a:t>
            </a:r>
          </a:p>
          <a:p>
            <a:r>
              <a:rPr lang="en-US" dirty="0"/>
              <a:t>Director </a:t>
            </a:r>
            <a:r>
              <a:rPr lang="en-US" dirty="0" err="1"/>
              <a:t>Kosanke</a:t>
            </a:r>
            <a:r>
              <a:rPr lang="en-US" dirty="0"/>
              <a:t> was contacted in the evening and advised FEMA was on their way to Grosse Pointe Woods.</a:t>
            </a:r>
          </a:p>
          <a:p>
            <a:r>
              <a:rPr lang="en-US" dirty="0"/>
              <a:t>FEMA was directed to the area of IDA Lane based on severity of what was reported and how many homes were effected in the area.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B8EE1CA-2E94-4977-BBE4-A1699F0422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358331"/>
              </p:ext>
            </p:extLst>
          </p:nvPr>
        </p:nvGraphicFramePr>
        <p:xfrm>
          <a:off x="10028237" y="365124"/>
          <a:ext cx="1325563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r:id="rId4" imgW="7181902" imgH="7181902" progId="MSPhotoEd.3">
                  <p:embed/>
                </p:oleObj>
              </mc:Choice>
              <mc:Fallback>
                <p:oleObj r:id="rId4" imgW="7181902" imgH="7181902" progId="MSPhotoEd.3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557A3FE-76AC-4A8A-8946-3153B6043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28237" y="365124"/>
                        <a:ext cx="1325563" cy="1325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4081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2487EF3-E6F4-438A-AE2D-A2FC0E7A350A}" vid="{9450E7BF-E2F9-42D7-A5DB-79D225CB13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818</TotalTime>
  <Words>520</Words>
  <Application>Microsoft Office PowerPoint</Application>
  <PresentationFormat>Widescreen</PresentationFormat>
  <Paragraphs>71</Paragraphs>
  <Slides>13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Century Gothic</vt:lpstr>
      <vt:lpstr>Office Theme</vt:lpstr>
      <vt:lpstr>MSPhotoEd.3</vt:lpstr>
      <vt:lpstr>Rain Event on June 25, 2021 </vt:lpstr>
      <vt:lpstr>Agenda</vt:lpstr>
      <vt:lpstr>GPW Sewer System</vt:lpstr>
      <vt:lpstr>Rainfall Data</vt:lpstr>
      <vt:lpstr>PowerPoint Presentation</vt:lpstr>
      <vt:lpstr>PowerPoint Presentation</vt:lpstr>
      <vt:lpstr>What have we done?</vt:lpstr>
      <vt:lpstr>What have we done?</vt:lpstr>
      <vt:lpstr>Meeting with FEMA</vt:lpstr>
      <vt:lpstr>Ida Lane Site Visit</vt:lpstr>
      <vt:lpstr>Additional</vt:lpstr>
      <vt:lpstr>Where do we go from here?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June 25, 2021 Rain Event</dc:title>
  <dc:creator>Krysten Cooper</dc:creator>
  <cp:lastModifiedBy>Ross Wilberding</cp:lastModifiedBy>
  <cp:revision>44</cp:revision>
  <dcterms:created xsi:type="dcterms:W3CDTF">2021-07-13T15:16:09Z</dcterms:created>
  <dcterms:modified xsi:type="dcterms:W3CDTF">2021-07-15T19:42:55Z</dcterms:modified>
</cp:coreProperties>
</file>